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59" r:id="rId5"/>
    <p:sldId id="261" r:id="rId6"/>
    <p:sldId id="268" r:id="rId7"/>
    <p:sldId id="264" r:id="rId8"/>
    <p:sldId id="265" r:id="rId9"/>
    <p:sldId id="269"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147" autoAdjust="0"/>
    <p:restoredTop sz="94660"/>
  </p:normalViewPr>
  <p:slideViewPr>
    <p:cSldViewPr snapToGrid="0">
      <p:cViewPr varScale="1">
        <p:scale>
          <a:sx n="49" d="100"/>
          <a:sy n="49" d="100"/>
        </p:scale>
        <p:origin x="-96" y="-138"/>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1ED515CB-73FE-4EFE-B28F-9208AC208F8E}" type="slidenum">
              <a:rPr lang="en-IN" smtClean="0"/>
              <a:pPr/>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446359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1373743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043387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1F653D-2DDA-4611-AAC1-02461105B0C8}" type="datetimeFigureOut">
              <a:rPr lang="en-IN" smtClean="0"/>
              <a:pPr/>
              <a:t>2/16/2019</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1238320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1F653D-2DDA-4611-AAC1-02461105B0C8}" type="datetimeFigureOut">
              <a:rPr lang="en-IN" smtClean="0"/>
              <a:pPr/>
              <a:t>2/16/2019</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ED515CB-73FE-4EFE-B28F-9208AC208F8E}" type="slidenum">
              <a:rPr lang="en-IN" smtClean="0"/>
              <a:pPr/>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87456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1F653D-2DDA-4611-AAC1-02461105B0C8}" type="datetimeFigureOut">
              <a:rPr lang="en-IN" smtClean="0"/>
              <a:pPr/>
              <a:t>2/16/2019</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ED515CB-73FE-4EFE-B28F-9208AC208F8E}"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93094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1F653D-2DDA-4611-AAC1-02461105B0C8}" type="datetimeFigureOut">
              <a:rPr lang="en-IN" smtClean="0"/>
              <a:pPr/>
              <a:t>2/16/2019</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3326369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E1F653D-2DDA-4611-AAC1-02461105B0C8}" type="datetimeFigureOut">
              <a:rPr lang="en-IN" smtClean="0"/>
              <a:pPr/>
              <a:t>2/16/2019</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ED515CB-73FE-4EFE-B28F-9208AC208F8E}" type="slidenum">
              <a:rPr lang="en-IN" smtClean="0"/>
              <a:pPr/>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510148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E1F653D-2DDA-4611-AAC1-02461105B0C8}" type="datetimeFigureOut">
              <a:rPr lang="en-IN" smtClean="0"/>
              <a:pPr/>
              <a:t>2/16/2019</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637277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E1F653D-2DDA-4611-AAC1-02461105B0C8}" type="datetimeFigureOut">
              <a:rPr lang="en-IN" smtClean="0"/>
              <a:pPr/>
              <a:t>2/16/2019</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3802502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18222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996432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13465496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18483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2119745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8907431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1F653D-2DDA-4611-AAC1-02461105B0C8}" type="datetimeFigureOut">
              <a:rPr lang="en-IN" smtClean="0"/>
              <a:pPr/>
              <a:t>2/16/2019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ED515CB-73FE-4EFE-B28F-9208AC208F8E}" type="slidenum">
              <a:rPr lang="en-IN" smtClean="0"/>
              <a:pPr/>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980863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E1F653D-2DDA-4611-AAC1-02461105B0C8}" type="datetimeFigureOut">
              <a:rPr lang="en-IN" smtClean="0"/>
              <a:pPr/>
              <a:t>2/16/2019</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ED515CB-73FE-4EFE-B28F-9208AC208F8E}" type="slidenum">
              <a:rPr lang="en-IN" smtClean="0"/>
              <a:pPr/>
              <a:t>‹#›</a:t>
            </a:fld>
            <a:endParaRPr lang="en-IN"/>
          </a:p>
        </p:txBody>
      </p:sp>
    </p:spTree>
    <p:extLst>
      <p:ext uri="{BB962C8B-B14F-4D97-AF65-F5344CB8AC3E}">
        <p14:creationId xmlns="" xmlns:p14="http://schemas.microsoft.com/office/powerpoint/2010/main" val="4293356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C0C67A-AEFB-4158-B6F9-42BEF21ABC61}"/>
              </a:ext>
            </a:extLst>
          </p:cNvPr>
          <p:cNvSpPr>
            <a:spLocks noGrp="1"/>
          </p:cNvSpPr>
          <p:nvPr>
            <p:ph type="ctrTitle"/>
          </p:nvPr>
        </p:nvSpPr>
        <p:spPr/>
        <p:txBody>
          <a:bodyPr/>
          <a:lstStyle/>
          <a:p>
            <a:r>
              <a:rPr lang="en-IN" dirty="0"/>
              <a:t>The Untold Story of </a:t>
            </a:r>
            <a:br>
              <a:rPr lang="en-IN" dirty="0"/>
            </a:br>
            <a:r>
              <a:rPr lang="en-IN" dirty="0"/>
              <a:t>Rumi</a:t>
            </a:r>
          </a:p>
        </p:txBody>
      </p:sp>
      <p:sp>
        <p:nvSpPr>
          <p:cNvPr id="3" name="Subtitle 2">
            <a:extLst>
              <a:ext uri="{FF2B5EF4-FFF2-40B4-BE49-F238E27FC236}">
                <a16:creationId xmlns="" xmlns:a16="http://schemas.microsoft.com/office/drawing/2014/main" id="{598EBE0B-3F89-4DF0-8168-4C623B3915BC}"/>
              </a:ext>
            </a:extLst>
          </p:cNvPr>
          <p:cNvSpPr>
            <a:spLocks noGrp="1"/>
          </p:cNvSpPr>
          <p:nvPr>
            <p:ph type="subTitle" idx="1"/>
          </p:nvPr>
        </p:nvSpPr>
        <p:spPr>
          <a:xfrm>
            <a:off x="5671930" y="4373218"/>
            <a:ext cx="3942154" cy="781878"/>
          </a:xfrm>
        </p:spPr>
        <p:txBody>
          <a:bodyPr>
            <a:normAutofit/>
          </a:bodyPr>
          <a:lstStyle/>
          <a:p>
            <a:r>
              <a:rPr lang="en-IN" sz="1200" dirty="0"/>
              <a:t>                    </a:t>
            </a:r>
            <a:r>
              <a:rPr lang="en-IN" sz="1600" dirty="0"/>
              <a:t>      </a:t>
            </a:r>
            <a:r>
              <a:rPr lang="en-IN" sz="2000" dirty="0"/>
              <a:t>by – </a:t>
            </a:r>
            <a:r>
              <a:rPr lang="en-IN" sz="2000" dirty="0" err="1"/>
              <a:t>Rimjhim</a:t>
            </a:r>
            <a:r>
              <a:rPr lang="en-IN" sz="2000" dirty="0"/>
              <a:t> Mishra</a:t>
            </a:r>
            <a:r>
              <a:rPr lang="en-IN" sz="1200" dirty="0"/>
              <a:t>      </a:t>
            </a:r>
          </a:p>
          <a:p>
            <a:r>
              <a:rPr lang="en-IN" sz="1200" dirty="0"/>
              <a:t>          XI ‘ D’</a:t>
            </a:r>
            <a:endParaRPr lang="en-IN" sz="2000" dirty="0"/>
          </a:p>
        </p:txBody>
      </p:sp>
    </p:spTree>
    <p:extLst>
      <p:ext uri="{BB962C8B-B14F-4D97-AF65-F5344CB8AC3E}">
        <p14:creationId xmlns="" xmlns:p14="http://schemas.microsoft.com/office/powerpoint/2010/main" val="32931883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A25AD7-CFAB-4BB5-924C-D7F361EB2C32}"/>
              </a:ext>
            </a:extLst>
          </p:cNvPr>
          <p:cNvSpPr>
            <a:spLocks noGrp="1"/>
          </p:cNvSpPr>
          <p:nvPr>
            <p:ph type="title"/>
          </p:nvPr>
        </p:nvSpPr>
        <p:spPr/>
        <p:txBody>
          <a:bodyPr/>
          <a:lstStyle/>
          <a:p>
            <a:r>
              <a:rPr lang="en-IN" dirty="0"/>
              <a:t>Who was Rumi ?</a:t>
            </a:r>
          </a:p>
        </p:txBody>
      </p:sp>
      <p:sp>
        <p:nvSpPr>
          <p:cNvPr id="3" name="Content Placeholder 2">
            <a:extLst>
              <a:ext uri="{FF2B5EF4-FFF2-40B4-BE49-F238E27FC236}">
                <a16:creationId xmlns="" xmlns:a16="http://schemas.microsoft.com/office/drawing/2014/main" id="{9188704E-3429-467E-8573-E597C0AD0B2E}"/>
              </a:ext>
            </a:extLst>
          </p:cNvPr>
          <p:cNvSpPr>
            <a:spLocks noGrp="1"/>
          </p:cNvSpPr>
          <p:nvPr>
            <p:ph idx="1"/>
          </p:nvPr>
        </p:nvSpPr>
        <p:spPr>
          <a:xfrm>
            <a:off x="1295402" y="2556932"/>
            <a:ext cx="9601196" cy="3318936"/>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en-IN" sz="3200" dirty="0">
                <a:latin typeface="+mj-lt"/>
              </a:rPr>
              <a:t>Maulana </a:t>
            </a:r>
            <a:r>
              <a:rPr lang="en-IN" sz="3200" dirty="0" err="1">
                <a:latin typeface="+mj-lt"/>
              </a:rPr>
              <a:t>Jalaluddin</a:t>
            </a:r>
            <a:r>
              <a:rPr lang="en-IN" sz="3200" dirty="0">
                <a:latin typeface="+mj-lt"/>
              </a:rPr>
              <a:t> Rumi, and more popularly simply known  as Rumi was a 13</a:t>
            </a:r>
            <a:r>
              <a:rPr lang="en-IN" sz="3200" baseline="30000" dirty="0">
                <a:latin typeface="+mj-lt"/>
              </a:rPr>
              <a:t>th</a:t>
            </a:r>
            <a:r>
              <a:rPr lang="en-IN" sz="3200" dirty="0">
                <a:latin typeface="+mj-lt"/>
              </a:rPr>
              <a:t> century Persian poet. He was born on the Eastern shores of the Persian Empire on September 30, 1207, in the city of Balkh in what is now Afghanistan and finally settled in the town of Konya, in what is now Turkey.</a:t>
            </a:r>
          </a:p>
        </p:txBody>
      </p:sp>
    </p:spTree>
    <p:extLst>
      <p:ext uri="{BB962C8B-B14F-4D97-AF65-F5344CB8AC3E}">
        <p14:creationId xmlns="" xmlns:p14="http://schemas.microsoft.com/office/powerpoint/2010/main" val="37628646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4B1F8D-3A64-42A6-A006-271B0AB21B83}"/>
              </a:ext>
            </a:extLst>
          </p:cNvPr>
          <p:cNvSpPr>
            <a:spLocks noGrp="1"/>
          </p:cNvSpPr>
          <p:nvPr>
            <p:ph type="title"/>
          </p:nvPr>
        </p:nvSpPr>
        <p:spPr/>
        <p:txBody>
          <a:bodyPr/>
          <a:lstStyle/>
          <a:p>
            <a:r>
              <a:rPr lang="en-IN" dirty="0"/>
              <a:t>Who was Rumi married to?</a:t>
            </a:r>
          </a:p>
        </p:txBody>
      </p:sp>
      <p:sp>
        <p:nvSpPr>
          <p:cNvPr id="3" name="Content Placeholder 2">
            <a:extLst>
              <a:ext uri="{FF2B5EF4-FFF2-40B4-BE49-F238E27FC236}">
                <a16:creationId xmlns="" xmlns:a16="http://schemas.microsoft.com/office/drawing/2014/main" id="{0B3CDFFC-C993-4602-8DCF-56AB8A39786F}"/>
              </a:ext>
            </a:extLst>
          </p:cNvPr>
          <p:cNvSpPr>
            <a:spLocks noGrp="1"/>
          </p:cNvSpPr>
          <p:nvPr>
            <p:ph idx="1"/>
          </p:nvPr>
        </p:nvSpPr>
        <p:spPr/>
        <p:txBody>
          <a:bodyPr/>
          <a:lstStyle/>
          <a:p>
            <a:endParaRPr lang="en-IN" sz="900" dirty="0">
              <a:solidFill>
                <a:srgbClr val="000000"/>
              </a:solidFill>
              <a:latin typeface="Arial" panose="020B0604020202020204" pitchFamily="34" charset="0"/>
            </a:endParaRPr>
          </a:p>
          <a:p>
            <a:endParaRPr lang="en-IN" sz="900" dirty="0">
              <a:latin typeface="Arial" panose="020B0604020202020204" pitchFamily="34" charset="0"/>
            </a:endParaRPr>
          </a:p>
          <a:p>
            <a:r>
              <a:rPr lang="en-IN" dirty="0">
                <a:latin typeface="Arial" panose="020B0604020202020204" pitchFamily="34" charset="0"/>
              </a:rPr>
              <a:t>In 1225, Rumi married </a:t>
            </a:r>
            <a:r>
              <a:rPr lang="en-IN" b="1" dirty="0" err="1">
                <a:latin typeface="Arial" panose="020B0604020202020204" pitchFamily="34" charset="0"/>
              </a:rPr>
              <a:t>Gowhar</a:t>
            </a:r>
            <a:r>
              <a:rPr lang="en-IN" b="1" dirty="0">
                <a:latin typeface="Arial" panose="020B0604020202020204" pitchFamily="34" charset="0"/>
              </a:rPr>
              <a:t> Khatun </a:t>
            </a:r>
            <a:r>
              <a:rPr lang="en-IN" dirty="0">
                <a:latin typeface="Arial" panose="020B0604020202020204" pitchFamily="34" charset="0"/>
              </a:rPr>
              <a:t>in </a:t>
            </a:r>
            <a:r>
              <a:rPr lang="en-IN" dirty="0" err="1">
                <a:latin typeface="Arial" panose="020B0604020202020204" pitchFamily="34" charset="0"/>
              </a:rPr>
              <a:t>Karaman</a:t>
            </a:r>
            <a:r>
              <a:rPr lang="en-IN" dirty="0">
                <a:latin typeface="Arial" panose="020B0604020202020204" pitchFamily="34" charset="0"/>
              </a:rPr>
              <a:t>. They had two sons: </a:t>
            </a:r>
            <a:r>
              <a:rPr lang="en-IN" b="1" dirty="0">
                <a:latin typeface="Arial" panose="020B0604020202020204" pitchFamily="34" charset="0"/>
              </a:rPr>
              <a:t>Sultan </a:t>
            </a:r>
            <a:r>
              <a:rPr lang="en-IN" b="1" dirty="0" err="1">
                <a:latin typeface="Arial" panose="020B0604020202020204" pitchFamily="34" charset="0"/>
              </a:rPr>
              <a:t>Walad</a:t>
            </a:r>
            <a:r>
              <a:rPr lang="en-IN" b="1" dirty="0">
                <a:latin typeface="Arial" panose="020B0604020202020204" pitchFamily="34" charset="0"/>
              </a:rPr>
              <a:t> </a:t>
            </a:r>
            <a:r>
              <a:rPr lang="en-IN" dirty="0">
                <a:latin typeface="Arial" panose="020B0604020202020204" pitchFamily="34" charset="0"/>
              </a:rPr>
              <a:t>and Ala-</a:t>
            </a:r>
            <a:r>
              <a:rPr lang="en-IN" dirty="0" err="1">
                <a:latin typeface="Arial" panose="020B0604020202020204" pitchFamily="34" charset="0"/>
              </a:rPr>
              <a:t>eddin</a:t>
            </a:r>
            <a:r>
              <a:rPr lang="en-IN" dirty="0">
                <a:latin typeface="Arial" panose="020B0604020202020204" pitchFamily="34" charset="0"/>
              </a:rPr>
              <a:t> Chalabi. When his wife died, Rumi married again and had a son , Amir Ali Chalabi, and a daughter </a:t>
            </a:r>
            <a:r>
              <a:rPr lang="en-IN" dirty="0" err="1">
                <a:latin typeface="Arial" panose="020B0604020202020204" pitchFamily="34" charset="0"/>
              </a:rPr>
              <a:t>Malakeh</a:t>
            </a:r>
            <a:r>
              <a:rPr lang="en-IN" dirty="0">
                <a:latin typeface="Arial" panose="020B0604020202020204" pitchFamily="34" charset="0"/>
              </a:rPr>
              <a:t> Khatun.</a:t>
            </a:r>
          </a:p>
          <a:p>
            <a:endParaRPr lang="en-IN" dirty="0"/>
          </a:p>
        </p:txBody>
      </p:sp>
    </p:spTree>
    <p:extLst>
      <p:ext uri="{BB962C8B-B14F-4D97-AF65-F5344CB8AC3E}">
        <p14:creationId xmlns="" xmlns:p14="http://schemas.microsoft.com/office/powerpoint/2010/main" val="31414141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483342-CCB2-494B-A301-22318C2260C7}"/>
              </a:ext>
            </a:extLst>
          </p:cNvPr>
          <p:cNvSpPr>
            <a:spLocks noGrp="1"/>
          </p:cNvSpPr>
          <p:nvPr>
            <p:ph type="title"/>
          </p:nvPr>
        </p:nvSpPr>
        <p:spPr/>
        <p:txBody>
          <a:bodyPr/>
          <a:lstStyle/>
          <a:p>
            <a:r>
              <a:rPr lang="en-IN" dirty="0"/>
              <a:t>Shams</a:t>
            </a:r>
          </a:p>
        </p:txBody>
      </p:sp>
      <p:sp>
        <p:nvSpPr>
          <p:cNvPr id="3" name="Content Placeholder 2">
            <a:extLst>
              <a:ext uri="{FF2B5EF4-FFF2-40B4-BE49-F238E27FC236}">
                <a16:creationId xmlns="" xmlns:a16="http://schemas.microsoft.com/office/drawing/2014/main" id="{07550886-73C6-4097-8483-6F13DD45997C}"/>
              </a:ext>
            </a:extLst>
          </p:cNvPr>
          <p:cNvSpPr>
            <a:spLocks noGrp="1"/>
          </p:cNvSpPr>
          <p:nvPr>
            <p:ph idx="1"/>
          </p:nvPr>
        </p:nvSpPr>
        <p:spPr/>
        <p:txBody>
          <a:bodyPr/>
          <a:lstStyle/>
          <a:p>
            <a:r>
              <a:rPr lang="en-IN" dirty="0"/>
              <a:t>In 1244, Rumi met a travelling Sufi named Shams (Shamsi Tabrizi) and his whole course of life changed. They stayed together for a period of 2 years, short period but it left a great impact on Rumi’s life. When </a:t>
            </a:r>
            <a:r>
              <a:rPr lang="en-IN" dirty="0" err="1"/>
              <a:t>Shams’s</a:t>
            </a:r>
            <a:r>
              <a:rPr lang="en-IN" dirty="0"/>
              <a:t> extinguished Rumi when to a state of grief. Many believe he was murdered, but Rumi himself did not think so. He travelled for years looking for his friend, and it was this loss that led to the outpouring of his soul through his poetry, he wrote 70,000 verses of poetry and 2 books Divan-e Shams-e Tabrizi and </a:t>
            </a:r>
            <a:r>
              <a:rPr lang="en-IN" dirty="0" err="1"/>
              <a:t>Masnavi</a:t>
            </a:r>
            <a:r>
              <a:rPr lang="en-IN" dirty="0"/>
              <a:t>.</a:t>
            </a:r>
          </a:p>
        </p:txBody>
      </p:sp>
    </p:spTree>
    <p:extLst>
      <p:ext uri="{BB962C8B-B14F-4D97-AF65-F5344CB8AC3E}">
        <p14:creationId xmlns="" xmlns:p14="http://schemas.microsoft.com/office/powerpoint/2010/main" val="19501565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79317FA-6358-4EEF-9898-5F0EDA06D319}"/>
              </a:ext>
            </a:extLst>
          </p:cNvPr>
          <p:cNvSpPr>
            <a:spLocks noGrp="1"/>
          </p:cNvSpPr>
          <p:nvPr>
            <p:ph type="title"/>
          </p:nvPr>
        </p:nvSpPr>
        <p:spPr/>
        <p:txBody>
          <a:bodyPr/>
          <a:lstStyle/>
          <a:p>
            <a:r>
              <a:rPr lang="en-IN" dirty="0"/>
              <a:t>Was Rumi religious?</a:t>
            </a:r>
          </a:p>
        </p:txBody>
      </p:sp>
      <p:sp>
        <p:nvSpPr>
          <p:cNvPr id="3" name="Content Placeholder 2">
            <a:extLst>
              <a:ext uri="{FF2B5EF4-FFF2-40B4-BE49-F238E27FC236}">
                <a16:creationId xmlns="" xmlns:a16="http://schemas.microsoft.com/office/drawing/2014/main" id="{E8D3E7C8-0AEC-4FAF-8D24-D68AE61EB2B3}"/>
              </a:ext>
            </a:extLst>
          </p:cNvPr>
          <p:cNvSpPr>
            <a:spLocks noGrp="1"/>
          </p:cNvSpPr>
          <p:nvPr>
            <p:ph idx="1"/>
          </p:nvPr>
        </p:nvSpPr>
        <p:spPr/>
        <p:txBody>
          <a:bodyPr/>
          <a:lstStyle/>
          <a:p>
            <a:endParaRPr lang="en-IN" dirty="0"/>
          </a:p>
          <a:p>
            <a:endParaRPr lang="en-IN" dirty="0"/>
          </a:p>
          <a:p>
            <a:r>
              <a:rPr lang="en-IN" dirty="0"/>
              <a:t>Rumi was the son of a renowned Sufi scholar, and it is more than likely that he was introduced to Sufism from a young age. Sufism is a branch of Islam primarily concerned with developing the spirituality, or more precisely the inner character, of a Muslim</a:t>
            </a:r>
          </a:p>
          <a:p>
            <a:endParaRPr lang="en-IN" dirty="0"/>
          </a:p>
        </p:txBody>
      </p:sp>
    </p:spTree>
    <p:extLst>
      <p:ext uri="{BB962C8B-B14F-4D97-AF65-F5344CB8AC3E}">
        <p14:creationId xmlns="" xmlns:p14="http://schemas.microsoft.com/office/powerpoint/2010/main" val="36626405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0913614-DB1F-4DAE-96F7-826F2E95C800}"/>
              </a:ext>
            </a:extLst>
          </p:cNvPr>
          <p:cNvSpPr>
            <a:spLocks noGrp="1"/>
          </p:cNvSpPr>
          <p:nvPr>
            <p:ph type="title"/>
          </p:nvPr>
        </p:nvSpPr>
        <p:spPr/>
        <p:txBody>
          <a:bodyPr/>
          <a:lstStyle/>
          <a:p>
            <a:r>
              <a:rPr lang="en-IN" dirty="0"/>
              <a:t>Poetry of Rumi</a:t>
            </a:r>
          </a:p>
        </p:txBody>
      </p:sp>
      <p:sp>
        <p:nvSpPr>
          <p:cNvPr id="3" name="Content Placeholder 2">
            <a:extLst>
              <a:ext uri="{FF2B5EF4-FFF2-40B4-BE49-F238E27FC236}">
                <a16:creationId xmlns="" xmlns:a16="http://schemas.microsoft.com/office/drawing/2014/main" id="{C6CB2C7C-BD62-4498-BC94-F01FF7FE4145}"/>
              </a:ext>
            </a:extLst>
          </p:cNvPr>
          <p:cNvSpPr>
            <a:spLocks noGrp="1"/>
          </p:cNvSpPr>
          <p:nvPr>
            <p:ph idx="1"/>
          </p:nvPr>
        </p:nvSpPr>
        <p:spPr/>
        <p:txBody>
          <a:bodyPr/>
          <a:lstStyle/>
          <a:p>
            <a:r>
              <a:rPr lang="en-IN" dirty="0"/>
              <a:t>. Out beyond the ideas of wrongdoing</a:t>
            </a:r>
          </a:p>
          <a:p>
            <a:r>
              <a:rPr lang="en-IN" dirty="0"/>
              <a:t>. Late by myself</a:t>
            </a:r>
          </a:p>
        </p:txBody>
      </p:sp>
    </p:spTree>
    <p:extLst>
      <p:ext uri="{BB962C8B-B14F-4D97-AF65-F5344CB8AC3E}">
        <p14:creationId xmlns="" xmlns:p14="http://schemas.microsoft.com/office/powerpoint/2010/main" val="965788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CF08DA87-268B-4B75-862F-3E4CEF04891D}"/>
              </a:ext>
            </a:extLst>
          </p:cNvPr>
          <p:cNvSpPr/>
          <p:nvPr/>
        </p:nvSpPr>
        <p:spPr>
          <a:xfrm>
            <a:off x="3048000" y="1443841"/>
            <a:ext cx="6096000" cy="3970318"/>
          </a:xfrm>
          <a:prstGeom prst="rect">
            <a:avLst/>
          </a:prstGeom>
        </p:spPr>
        <p:txBody>
          <a:bodyPr>
            <a:spAutoFit/>
          </a:bodyPr>
          <a:lstStyle/>
          <a:p>
            <a:r>
              <a:rPr lang="en-IN" i="1" dirty="0">
                <a:solidFill>
                  <a:srgbClr val="343434"/>
                </a:solidFill>
                <a:latin typeface="libre baskerville"/>
              </a:rPr>
              <a:t>“Out beyond ideas of wrongdoing and right doing,</a:t>
            </a:r>
            <a:r>
              <a:rPr lang="en-IN" dirty="0"/>
              <a:t/>
            </a:r>
            <a:br>
              <a:rPr lang="en-IN" dirty="0"/>
            </a:br>
            <a:r>
              <a:rPr lang="en-IN" i="1" dirty="0">
                <a:solidFill>
                  <a:srgbClr val="343434"/>
                </a:solidFill>
                <a:latin typeface="libre baskerville"/>
              </a:rPr>
              <a:t>there is a field. I’ll meet you there.</a:t>
            </a:r>
            <a:r>
              <a:rPr lang="en-IN" dirty="0"/>
              <a:t/>
            </a:r>
            <a:br>
              <a:rPr lang="en-IN" dirty="0"/>
            </a:br>
            <a:r>
              <a:rPr lang="en-IN" i="1" dirty="0">
                <a:solidFill>
                  <a:srgbClr val="343434"/>
                </a:solidFill>
                <a:latin typeface="libre baskerville"/>
              </a:rPr>
              <a:t>When the soul lies down in that grass,</a:t>
            </a:r>
            <a:r>
              <a:rPr lang="en-IN" dirty="0"/>
              <a:t/>
            </a:r>
            <a:br>
              <a:rPr lang="en-IN" dirty="0"/>
            </a:br>
            <a:r>
              <a:rPr lang="en-IN" i="1" dirty="0">
                <a:solidFill>
                  <a:srgbClr val="343434"/>
                </a:solidFill>
                <a:latin typeface="libre baskerville"/>
              </a:rPr>
              <a:t>the world is too full to talk about.</a:t>
            </a:r>
            <a:r>
              <a:rPr lang="en-IN" dirty="0"/>
              <a:t/>
            </a:r>
            <a:br>
              <a:rPr lang="en-IN" dirty="0"/>
            </a:br>
            <a:r>
              <a:rPr lang="en-IN" i="1" dirty="0">
                <a:solidFill>
                  <a:srgbClr val="343434"/>
                </a:solidFill>
                <a:latin typeface="libre baskerville"/>
              </a:rPr>
              <a:t>Ideas, language, even the phrase “each other”</a:t>
            </a:r>
            <a:r>
              <a:rPr lang="en-IN" dirty="0"/>
              <a:t/>
            </a:r>
            <a:br>
              <a:rPr lang="en-IN" dirty="0"/>
            </a:br>
            <a:r>
              <a:rPr lang="en-IN" i="1" dirty="0">
                <a:solidFill>
                  <a:srgbClr val="343434"/>
                </a:solidFill>
                <a:latin typeface="libre baskerville"/>
              </a:rPr>
              <a:t>doesn’t make any sense.</a:t>
            </a:r>
            <a:r>
              <a:rPr lang="en-IN" dirty="0"/>
              <a:t/>
            </a:r>
            <a:br>
              <a:rPr lang="en-IN" dirty="0"/>
            </a:br>
            <a:r>
              <a:rPr lang="en-IN" i="1" dirty="0">
                <a:solidFill>
                  <a:srgbClr val="343434"/>
                </a:solidFill>
                <a:latin typeface="libre baskerville"/>
              </a:rPr>
              <a:t>The breeze at dawn has secrets to tell you.</a:t>
            </a:r>
            <a:r>
              <a:rPr lang="en-IN" dirty="0"/>
              <a:t/>
            </a:r>
            <a:br>
              <a:rPr lang="en-IN" dirty="0"/>
            </a:br>
            <a:r>
              <a:rPr lang="en-IN" i="1" dirty="0">
                <a:solidFill>
                  <a:srgbClr val="343434"/>
                </a:solidFill>
                <a:latin typeface="libre baskerville"/>
              </a:rPr>
              <a:t>Don’t go back to sleep.</a:t>
            </a:r>
            <a:r>
              <a:rPr lang="en-IN" dirty="0"/>
              <a:t/>
            </a:r>
            <a:br>
              <a:rPr lang="en-IN" dirty="0"/>
            </a:br>
            <a:r>
              <a:rPr lang="en-IN" i="1" dirty="0">
                <a:solidFill>
                  <a:srgbClr val="343434"/>
                </a:solidFill>
                <a:latin typeface="libre baskerville"/>
              </a:rPr>
              <a:t>You must ask for what you really want.</a:t>
            </a:r>
            <a:r>
              <a:rPr lang="en-IN" dirty="0"/>
              <a:t/>
            </a:r>
            <a:br>
              <a:rPr lang="en-IN" dirty="0"/>
            </a:br>
            <a:r>
              <a:rPr lang="en-IN" i="1" dirty="0">
                <a:solidFill>
                  <a:srgbClr val="343434"/>
                </a:solidFill>
                <a:latin typeface="libre baskerville"/>
              </a:rPr>
              <a:t>Don’t go back to sleep.</a:t>
            </a:r>
            <a:r>
              <a:rPr lang="en-IN" dirty="0"/>
              <a:t/>
            </a:r>
            <a:br>
              <a:rPr lang="en-IN" dirty="0"/>
            </a:br>
            <a:r>
              <a:rPr lang="en-IN" i="1" dirty="0">
                <a:solidFill>
                  <a:srgbClr val="343434"/>
                </a:solidFill>
                <a:latin typeface="libre baskerville"/>
              </a:rPr>
              <a:t>People are going back and forth across the doorsill</a:t>
            </a:r>
            <a:r>
              <a:rPr lang="en-IN" dirty="0"/>
              <a:t/>
            </a:r>
            <a:br>
              <a:rPr lang="en-IN" dirty="0"/>
            </a:br>
            <a:r>
              <a:rPr lang="en-IN" i="1" dirty="0">
                <a:solidFill>
                  <a:srgbClr val="343434"/>
                </a:solidFill>
                <a:latin typeface="libre baskerville"/>
              </a:rPr>
              <a:t>where the two worlds touch.</a:t>
            </a:r>
            <a:r>
              <a:rPr lang="en-IN" dirty="0"/>
              <a:t/>
            </a:r>
            <a:br>
              <a:rPr lang="en-IN" dirty="0"/>
            </a:br>
            <a:r>
              <a:rPr lang="en-IN" i="1" dirty="0">
                <a:solidFill>
                  <a:srgbClr val="343434"/>
                </a:solidFill>
                <a:latin typeface="libre baskerville"/>
              </a:rPr>
              <a:t>The door is round and open.</a:t>
            </a:r>
            <a:r>
              <a:rPr lang="en-IN" dirty="0"/>
              <a:t/>
            </a:r>
            <a:br>
              <a:rPr lang="en-IN" dirty="0"/>
            </a:br>
            <a:r>
              <a:rPr lang="en-IN" i="1" dirty="0">
                <a:solidFill>
                  <a:srgbClr val="343434"/>
                </a:solidFill>
                <a:latin typeface="libre baskerville"/>
              </a:rPr>
              <a:t>Don’t go back to sleep.”</a:t>
            </a:r>
            <a:endParaRPr lang="en-IN" dirty="0"/>
          </a:p>
        </p:txBody>
      </p:sp>
    </p:spTree>
    <p:extLst>
      <p:ext uri="{BB962C8B-B14F-4D97-AF65-F5344CB8AC3E}">
        <p14:creationId xmlns="" xmlns:p14="http://schemas.microsoft.com/office/powerpoint/2010/main" val="21515616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38A7E3D6-78B5-42CD-B792-B26D1EEAB65A}"/>
              </a:ext>
            </a:extLst>
          </p:cNvPr>
          <p:cNvSpPr/>
          <p:nvPr/>
        </p:nvSpPr>
        <p:spPr>
          <a:xfrm>
            <a:off x="1086679" y="2551837"/>
            <a:ext cx="6096000" cy="2677656"/>
          </a:xfrm>
          <a:prstGeom prst="rect">
            <a:avLst/>
          </a:prstGeom>
        </p:spPr>
        <p:txBody>
          <a:bodyPr>
            <a:spAutoFit/>
          </a:bodyPr>
          <a:lstStyle/>
          <a:p>
            <a:r>
              <a:rPr lang="en-IN" sz="2800" dirty="0"/>
              <a:t>Late, by myself, in the boat of myself,</a:t>
            </a:r>
          </a:p>
          <a:p>
            <a:r>
              <a:rPr lang="en-IN" sz="2800" dirty="0"/>
              <a:t>no light and no land anywhere,</a:t>
            </a:r>
          </a:p>
          <a:p>
            <a:r>
              <a:rPr lang="en-IN" sz="2800" dirty="0"/>
              <a:t>Cloud cover thick. I try to stay</a:t>
            </a:r>
          </a:p>
          <a:p>
            <a:r>
              <a:rPr lang="en-IN" sz="2800" dirty="0"/>
              <a:t>just above the surface, </a:t>
            </a:r>
          </a:p>
          <a:p>
            <a:r>
              <a:rPr lang="en-IN" sz="2800" dirty="0"/>
              <a:t>yet I'm already under </a:t>
            </a:r>
          </a:p>
          <a:p>
            <a:r>
              <a:rPr lang="en-IN" sz="2800" dirty="0"/>
              <a:t>and living with the ocean.</a:t>
            </a:r>
          </a:p>
        </p:txBody>
      </p:sp>
    </p:spTree>
    <p:extLst>
      <p:ext uri="{BB962C8B-B14F-4D97-AF65-F5344CB8AC3E}">
        <p14:creationId xmlns="" xmlns:p14="http://schemas.microsoft.com/office/powerpoint/2010/main" val="28347602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4947" y="680937"/>
            <a:ext cx="4591453" cy="5909310"/>
          </a:xfrm>
          <a:prstGeom prst="rect">
            <a:avLst/>
          </a:prstGeom>
        </p:spPr>
        <p:txBody>
          <a:bodyPr wrap="square">
            <a:spAutoFit/>
          </a:bodyPr>
          <a:lstStyle/>
          <a:p>
            <a:pPr algn="ctr"/>
            <a:r>
              <a:rPr lang="en-US" sz="2400" dirty="0" smtClean="0"/>
              <a:t>Not Christian or Jew or Muslim, not Hindu</a:t>
            </a:r>
          </a:p>
          <a:p>
            <a:pPr algn="ctr"/>
            <a:r>
              <a:rPr lang="en-US" sz="2400" dirty="0" smtClean="0"/>
              <a:t>Buddhist, </a:t>
            </a:r>
            <a:r>
              <a:rPr lang="en-US" sz="2400" dirty="0" err="1" smtClean="0"/>
              <a:t>sufi</a:t>
            </a:r>
            <a:r>
              <a:rPr lang="en-US" sz="2400" dirty="0" smtClean="0"/>
              <a:t>, or </a:t>
            </a:r>
            <a:r>
              <a:rPr lang="en-US" sz="2400" dirty="0" err="1" smtClean="0"/>
              <a:t>zen</a:t>
            </a:r>
            <a:r>
              <a:rPr lang="en-US" sz="2400" dirty="0" smtClean="0"/>
              <a:t>. Not any religion</a:t>
            </a:r>
          </a:p>
          <a:p>
            <a:pPr algn="ctr"/>
            <a:r>
              <a:rPr lang="en-US" sz="2400" dirty="0" smtClean="0"/>
              <a:t> </a:t>
            </a:r>
          </a:p>
          <a:p>
            <a:pPr algn="ctr"/>
            <a:r>
              <a:rPr lang="en-US" sz="2400" dirty="0" smtClean="0"/>
              <a:t>or cultural system. I am not from the East</a:t>
            </a:r>
          </a:p>
          <a:p>
            <a:pPr algn="ctr"/>
            <a:r>
              <a:rPr lang="en-US" sz="2400" dirty="0" smtClean="0"/>
              <a:t>or the West, not out of the ocean or up</a:t>
            </a:r>
          </a:p>
          <a:p>
            <a:pPr algn="ctr"/>
            <a:r>
              <a:rPr lang="en-US" sz="2400" dirty="0" smtClean="0"/>
              <a:t> </a:t>
            </a:r>
          </a:p>
          <a:p>
            <a:pPr algn="ctr"/>
            <a:r>
              <a:rPr lang="en-US" sz="2400" dirty="0" smtClean="0"/>
              <a:t>from the ground, not natural or ethereal, not</a:t>
            </a:r>
          </a:p>
          <a:p>
            <a:pPr algn="ctr"/>
            <a:r>
              <a:rPr lang="en-US" sz="2400" dirty="0" smtClean="0"/>
              <a:t>composed of elements at all. I do not exist,</a:t>
            </a:r>
          </a:p>
          <a:p>
            <a:pPr algn="ctr"/>
            <a:r>
              <a:rPr lang="en-US" sz="2400" dirty="0" smtClean="0"/>
              <a:t> </a:t>
            </a:r>
          </a:p>
          <a:p>
            <a:pPr algn="ctr"/>
            <a:endParaRPr lang="en-US" dirty="0" smtClean="0"/>
          </a:p>
        </p:txBody>
      </p:sp>
      <p:sp>
        <p:nvSpPr>
          <p:cNvPr id="3" name="Rectangle 2"/>
          <p:cNvSpPr/>
          <p:nvPr/>
        </p:nvSpPr>
        <p:spPr>
          <a:xfrm>
            <a:off x="5460460" y="767530"/>
            <a:ext cx="6096000" cy="4431983"/>
          </a:xfrm>
          <a:prstGeom prst="rect">
            <a:avLst/>
          </a:prstGeom>
        </p:spPr>
        <p:txBody>
          <a:bodyPr wrap="square">
            <a:spAutoFit/>
          </a:bodyPr>
          <a:lstStyle/>
          <a:p>
            <a:pPr algn="ctr"/>
            <a:r>
              <a:rPr lang="en-US" sz="2400" dirty="0" smtClean="0"/>
              <a:t>am not an entity in this world or in the next,</a:t>
            </a:r>
          </a:p>
          <a:p>
            <a:pPr algn="ctr"/>
            <a:r>
              <a:rPr lang="en-US" sz="2400" dirty="0" smtClean="0"/>
              <a:t>did not descend from Adam and Eve or any</a:t>
            </a:r>
          </a:p>
          <a:p>
            <a:pPr algn="ctr"/>
            <a:r>
              <a:rPr lang="en-US" sz="2400" dirty="0" smtClean="0"/>
              <a:t> </a:t>
            </a:r>
          </a:p>
          <a:p>
            <a:pPr algn="ctr"/>
            <a:r>
              <a:rPr lang="en-US" sz="2400" dirty="0" smtClean="0"/>
              <a:t>origin story. My place is placeless, a trace</a:t>
            </a:r>
          </a:p>
          <a:p>
            <a:pPr algn="ctr"/>
            <a:r>
              <a:rPr lang="en-US" sz="2400" dirty="0" smtClean="0"/>
              <a:t>of the traceless. Neither body or soul.</a:t>
            </a:r>
          </a:p>
          <a:p>
            <a:pPr algn="ctr"/>
            <a:r>
              <a:rPr lang="en-US" sz="2400" dirty="0" smtClean="0"/>
              <a:t> </a:t>
            </a:r>
          </a:p>
          <a:p>
            <a:pPr algn="ctr"/>
            <a:r>
              <a:rPr lang="en-US" sz="2400" dirty="0" smtClean="0"/>
              <a:t>I belong to the beloved, have seen the two</a:t>
            </a:r>
          </a:p>
          <a:p>
            <a:pPr algn="ctr"/>
            <a:r>
              <a:rPr lang="en-US" sz="2400" dirty="0" smtClean="0"/>
              <a:t>worlds as one and that one call to and know,</a:t>
            </a:r>
          </a:p>
          <a:p>
            <a:pPr algn="ctr"/>
            <a:r>
              <a:rPr lang="en-US" sz="2400" dirty="0" smtClean="0"/>
              <a:t> </a:t>
            </a:r>
          </a:p>
          <a:p>
            <a:pPr algn="ctr"/>
            <a:r>
              <a:rPr lang="en-US" sz="2400" dirty="0" smtClean="0"/>
              <a:t>first, last, outer, inner, only that</a:t>
            </a:r>
          </a:p>
          <a:p>
            <a:pPr algn="ctr"/>
            <a:r>
              <a:rPr lang="en-US" sz="2400" dirty="0" smtClean="0"/>
              <a:t>breath breathing human being.</a:t>
            </a:r>
          </a:p>
          <a:p>
            <a:pPr algn="ctr"/>
            <a:r>
              <a:rPr lang="en-US" dirty="0" smtClean="0"/>
              <a:t>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E4979C-73D3-4519-AB9C-543E69A4B2CA}"/>
              </a:ext>
            </a:extLst>
          </p:cNvPr>
          <p:cNvSpPr>
            <a:spLocks noGrp="1"/>
          </p:cNvSpPr>
          <p:nvPr>
            <p:ph type="ctrTitle" idx="4294967295"/>
          </p:nvPr>
        </p:nvSpPr>
        <p:spPr>
          <a:xfrm>
            <a:off x="2688431" y="2415002"/>
            <a:ext cx="6815137" cy="1514475"/>
          </a:xfrm>
        </p:spPr>
        <p:txBody>
          <a:bodyPr/>
          <a:lstStyle/>
          <a:p>
            <a:r>
              <a:rPr lang="en-IN" dirty="0"/>
              <a:t>THANK YOU</a:t>
            </a:r>
          </a:p>
        </p:txBody>
      </p:sp>
    </p:spTree>
    <p:extLst>
      <p:ext uri="{BB962C8B-B14F-4D97-AF65-F5344CB8AC3E}">
        <p14:creationId xmlns="" xmlns:p14="http://schemas.microsoft.com/office/powerpoint/2010/main" val="40680583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832</TotalTime>
  <Words>400</Words>
  <Application>Microsoft Office PowerPoint</Application>
  <PresentationFormat>Custom</PresentationFormat>
  <Paragraphs>47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Organic</vt:lpstr>
      <vt:lpstr>The Untold Story of  Rumi</vt:lpstr>
      <vt:lpstr>Who was Rumi ?</vt:lpstr>
      <vt:lpstr>Who was Rumi married to?</vt:lpstr>
      <vt:lpstr>Shams</vt:lpstr>
      <vt:lpstr>Was Rumi religious?</vt:lpstr>
      <vt:lpstr>Poetry of Rumi</vt:lpstr>
      <vt:lpstr>Slide 7</vt:lpstr>
      <vt:lpstr>Slide 8</vt:lpstr>
      <vt:lpstr>Slide 9</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Untold Story of  Rumi</dc:title>
  <dc:creator>HP</dc:creator>
  <cp:lastModifiedBy>admin</cp:lastModifiedBy>
  <cp:revision>23</cp:revision>
  <dcterms:created xsi:type="dcterms:W3CDTF">2019-01-24T12:56:05Z</dcterms:created>
  <dcterms:modified xsi:type="dcterms:W3CDTF">2019-02-16T06:34:55Z</dcterms:modified>
</cp:coreProperties>
</file>